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4" r:id="rId10"/>
    <p:sldId id="263" r:id="rId11"/>
    <p:sldId id="265" r:id="rId12"/>
    <p:sldId id="266" r:id="rId13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72A96"/>
    <a:srgbClr val="C0C0C0"/>
    <a:srgbClr val="FF0000"/>
    <a:srgbClr val="FFD096"/>
    <a:srgbClr val="F5E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8" autoAdjust="0"/>
    <p:restoredTop sz="96463" autoAdjust="0"/>
  </p:normalViewPr>
  <p:slideViewPr>
    <p:cSldViewPr>
      <p:cViewPr>
        <p:scale>
          <a:sx n="100" d="100"/>
          <a:sy n="100" d="100"/>
        </p:scale>
        <p:origin x="-60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088" y="-4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noProof="1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noProof="1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noProof="1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noProof="1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55D361B9-13E3-475B-BCCD-4682DC8B9018}" type="slidenum">
              <a:rPr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317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/>
              <a:pPr>
                <a:defRPr/>
              </a:pPr>
              <a:t>1</a:t>
            </a:fld>
            <a:endParaRPr lang="sv-SE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fld id="{14CF8022-74C7-4545-B749-EFEA5AB7B793}" type="slidenum">
              <a:rPr sz="1200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sv-S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noProof="1" smtClean="0">
              <a:latin typeface="Arial" pitchFamily="34" charset="0"/>
              <a:ea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F505-3352-4CB1-87E6-E986969FE24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6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81997-92BC-4A6E-A056-3BDD8333C36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31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64D94-9FD6-4FCB-937D-2009E49463A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32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EC25-7E47-4651-AB8D-708863E5D48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349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E63C2-035E-4ED3-AC9B-F6AAFE20D5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1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E2729-B0FE-416D-92CF-B9992D99946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626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D3548-8CD2-4B3E-A2BC-578EA345582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194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2A53-4F27-41FE-860D-F8B5CF5F168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620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E8A2-4115-449E-A20B-FF8C585FE4C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718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89C80-877C-4687-B6BB-DDA7D27A047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42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3A7CB-BC7E-4D2B-8158-D13ED341C48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15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7436C425-325D-4ACA-A37D-AFD6262BA25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465263" y="2036763"/>
            <a:ext cx="6121400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200" b="1" i="1" dirty="0" smtClean="0">
                <a:solidFill>
                  <a:schemeClr val="accent2"/>
                </a:solidFill>
                <a:latin typeface="Comic Sans MS" pitchFamily="66" charset="0"/>
              </a:rPr>
              <a:t>CLRTAP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sz="3200" b="1" i="1" dirty="0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sv-SE" sz="3200" b="1" i="1" dirty="0" smtClean="0">
                <a:solidFill>
                  <a:schemeClr val="accent2"/>
                </a:solidFill>
                <a:latin typeface="Comic Sans MS" pitchFamily="66" charset="0"/>
              </a:rPr>
              <a:t>nd</a:t>
            </a:r>
          </a:p>
          <a:p>
            <a:pPr algn="ctr" eaLnBrk="1" hangingPunct="1">
              <a:spcBef>
                <a:spcPct val="50000"/>
              </a:spcBef>
            </a:pPr>
            <a:endParaRPr lang="sv-SE" sz="3200" b="1" i="1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sz="3200" b="1" i="1" dirty="0" smtClean="0">
                <a:solidFill>
                  <a:schemeClr val="accent2"/>
                </a:solidFill>
                <a:latin typeface="Comic Sans MS" pitchFamily="66" charset="0"/>
              </a:rPr>
              <a:t>WGE and EMEP</a:t>
            </a:r>
            <a:endParaRPr lang="sv-SE" sz="1800" b="1" i="1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sv-SE" sz="1800" b="1" i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899592" y="1340768"/>
            <a:ext cx="712879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Financies for CLRTAP</a:t>
            </a:r>
            <a:endParaRPr lang="sv-SE" sz="2800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Fairly stable 2015 and 2016 but decreases from 948120 USD in 2008 to 483475 USD in 2015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Contracts for 2016 estimated to 477400 USD</a:t>
            </a:r>
          </a:p>
          <a:p>
            <a:pPr algn="ctr" eaLnBrk="1" hangingPunct="1">
              <a:spcBef>
                <a:spcPct val="50000"/>
              </a:spcBef>
            </a:pPr>
            <a:endParaRPr lang="sv-SE" b="1" i="1" dirty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Special problems for CCE should be mentioned</a:t>
            </a:r>
            <a:endParaRPr lang="sv-SE" b="1" i="1" dirty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1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465263" y="2036763"/>
            <a:ext cx="6121400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Next WGE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Joint WGE and EMEP</a:t>
            </a:r>
            <a:endParaRPr lang="sv-SE" sz="2800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September 13-16, 2016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Thematic presentations</a:t>
            </a:r>
            <a:endParaRPr lang="sv-SE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sv-SE" sz="1800" b="1" i="1" dirty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1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465263" y="2036763"/>
            <a:ext cx="6121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200" b="1" i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  <a:endParaRPr lang="sv-SE" sz="1800" b="1" i="1" dirty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1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827584" y="942975"/>
            <a:ext cx="7488832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CLRTAP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Strategy 2011 – 2020; Revised 2016</a:t>
            </a:r>
          </a:p>
          <a:p>
            <a:pPr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Focus on ongoing monitoring, modelling, protocols efficiency to meet pollution impacts by understanding processes and trends</a:t>
            </a:r>
          </a:p>
          <a:p>
            <a:pPr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Policy oriented messages</a:t>
            </a:r>
          </a:p>
          <a:p>
            <a:pPr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Stronger  scientific connections EMEP and WGE</a:t>
            </a:r>
          </a:p>
          <a:p>
            <a:pPr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Further involvment and actions by Parties</a:t>
            </a:r>
          </a:p>
          <a:p>
            <a:pPr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ICP inputs by August 1</a:t>
            </a:r>
            <a:r>
              <a:rPr lang="sv-SE" b="1" i="1" baseline="30000" dirty="0" smtClean="0">
                <a:solidFill>
                  <a:srgbClr val="333399"/>
                </a:solidFill>
                <a:latin typeface="Comic Sans MS" pitchFamily="66" charset="0"/>
              </a:rPr>
              <a:t>st</a:t>
            </a: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9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435150" y="1575341"/>
            <a:ext cx="6121400" cy="370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Outreach</a:t>
            </a:r>
            <a:endParaRPr lang="sv-SE" sz="2800" b="1" i="1" dirty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sz="1800" b="1" i="1" dirty="0" smtClean="0">
                <a:solidFill>
                  <a:srgbClr val="333399"/>
                </a:solidFill>
                <a:latin typeface="Comic Sans MS" pitchFamily="66" charset="0"/>
              </a:rPr>
              <a:t>wider and c</a:t>
            </a:r>
            <a:r>
              <a:rPr lang="sv-SE" sz="1800" b="1" i="1" dirty="0">
                <a:solidFill>
                  <a:srgbClr val="333399"/>
                </a:solidFill>
                <a:latin typeface="Comic Sans MS" pitchFamily="66" charset="0"/>
              </a:rPr>
              <a:t>loser cooperation </a:t>
            </a:r>
            <a:r>
              <a:rPr lang="sv-SE" sz="1800" b="1" i="1" dirty="0" smtClean="0">
                <a:solidFill>
                  <a:srgbClr val="333399"/>
                </a:solidFill>
                <a:latin typeface="Comic Sans MS" pitchFamily="66" charset="0"/>
              </a:rPr>
              <a:t>with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sz="1800" b="1" i="1" dirty="0" smtClean="0">
                <a:solidFill>
                  <a:srgbClr val="333399"/>
                </a:solidFill>
                <a:latin typeface="Comic Sans MS" pitchFamily="66" charset="0"/>
              </a:rPr>
              <a:t>EECCA and SEE countries</a:t>
            </a:r>
          </a:p>
          <a:p>
            <a:pPr algn="ctr" eaLnBrk="1" hangingPunct="1">
              <a:spcBef>
                <a:spcPct val="50000"/>
              </a:spcBef>
            </a:pPr>
            <a:endParaRPr lang="sv-SE" sz="1800" b="1" i="1" dirty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sz="1800" b="1" i="1" dirty="0" smtClean="0">
                <a:solidFill>
                  <a:srgbClr val="333399"/>
                </a:solidFill>
                <a:latin typeface="Comic Sans MS" pitchFamily="66" charset="0"/>
              </a:rPr>
              <a:t>Assessment report and Ministrial conference in Batumi, Georgia, June 2016</a:t>
            </a:r>
          </a:p>
          <a:p>
            <a:pPr algn="ctr" eaLnBrk="1" hangingPunct="1">
              <a:spcBef>
                <a:spcPct val="50000"/>
              </a:spcBef>
            </a:pPr>
            <a:endParaRPr lang="sv-SE" sz="1800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sz="1800" b="1" i="1" dirty="0">
                <a:solidFill>
                  <a:srgbClr val="333399"/>
                </a:solidFill>
                <a:latin typeface="Comic Sans MS" pitchFamily="66" charset="0"/>
              </a:rPr>
              <a:t>f</a:t>
            </a:r>
            <a:r>
              <a:rPr lang="sv-SE" sz="1800" b="1" i="1" dirty="0" smtClean="0">
                <a:solidFill>
                  <a:srgbClr val="333399"/>
                </a:solidFill>
                <a:latin typeface="Comic Sans MS" pitchFamily="66" charset="0"/>
              </a:rPr>
              <a:t>urther enlargement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sz="1800" b="1" i="1" dirty="0" smtClean="0">
                <a:solidFill>
                  <a:srgbClr val="333399"/>
                </a:solidFill>
                <a:latin typeface="Comic Sans MS" pitchFamily="66" charset="0"/>
              </a:rPr>
              <a:t>HTAP</a:t>
            </a:r>
            <a:endParaRPr lang="sv-SE" sz="1800" b="1" i="1" dirty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9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448098" y="1700808"/>
            <a:ext cx="6121400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200" b="1" i="1" dirty="0" smtClean="0">
                <a:solidFill>
                  <a:srgbClr val="333399"/>
                </a:solidFill>
                <a:latin typeface="Comic Sans MS" pitchFamily="66" charset="0"/>
              </a:rPr>
              <a:t>HTAP</a:t>
            </a:r>
            <a:endParaRPr lang="sv-SE" sz="3200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include on hemispheric scale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Health, ecosystems and modelling with interactions of air pollution to climate and ozone, Hg and POPs</a:t>
            </a:r>
            <a:endParaRPr lang="sv-SE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sv-SE" sz="1800" b="1" i="1" dirty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9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465263" y="2036763"/>
            <a:ext cx="61214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Workplan</a:t>
            </a:r>
            <a:endParaRPr lang="sv-SE" sz="2800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Joint forWGE </a:t>
            </a: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and </a:t>
            </a: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EMEP</a:t>
            </a:r>
            <a:endParaRPr lang="sv-SE" sz="1800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sv-SE" sz="1800" b="1" i="1" dirty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sz="1800" b="1" i="1" dirty="0" smtClean="0">
                <a:solidFill>
                  <a:srgbClr val="333399"/>
                </a:solidFill>
                <a:latin typeface="Comic Sans MS" pitchFamily="66" charset="0"/>
              </a:rPr>
              <a:t>Now in force 2016-2017 considered demending and comprehensive, need for executive summary</a:t>
            </a:r>
          </a:p>
          <a:p>
            <a:pPr algn="ctr" eaLnBrk="1" hangingPunct="1">
              <a:spcBef>
                <a:spcPct val="50000"/>
              </a:spcBef>
            </a:pPr>
            <a:endParaRPr lang="sv-SE" sz="1800" b="1" i="1" dirty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sz="1800" b="1" i="1" dirty="0" smtClean="0">
                <a:solidFill>
                  <a:srgbClr val="333399"/>
                </a:solidFill>
                <a:latin typeface="Comic Sans MS" pitchFamily="66" charset="0"/>
              </a:rPr>
              <a:t>Now start for next period 2018-2019</a:t>
            </a:r>
            <a:endParaRPr lang="sv-SE" b="1" i="1" dirty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0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157139" y="1556792"/>
            <a:ext cx="6768751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Homepages</a:t>
            </a:r>
            <a:endParaRPr lang="sv-SE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Probably joint first page</a:t>
            </a:r>
            <a:endParaRPr lang="sv-SE" sz="2800" b="1" i="1" dirty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WGE not actually working but work ongoing for new webpage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Now entrance partly through EMEP</a:t>
            </a:r>
            <a:endParaRPr lang="sv-SE" sz="2800" b="1" i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0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465263" y="2036763"/>
            <a:ext cx="6121400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3200" b="1" i="1" dirty="0" smtClean="0">
                <a:solidFill>
                  <a:srgbClr val="333399"/>
                </a:solidFill>
                <a:latin typeface="Comic Sans MS" pitchFamily="66" charset="0"/>
              </a:rPr>
              <a:t>CLRTAP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sz="3200" b="1" i="1" dirty="0">
                <a:solidFill>
                  <a:srgbClr val="333399"/>
                </a:solidFill>
                <a:latin typeface="Comic Sans MS" pitchFamily="66" charset="0"/>
              </a:rPr>
              <a:t>a</a:t>
            </a:r>
            <a:r>
              <a:rPr lang="sv-SE" sz="3200" b="1" i="1" dirty="0" smtClean="0">
                <a:solidFill>
                  <a:srgbClr val="333399"/>
                </a:solidFill>
                <a:latin typeface="Comic Sans MS" pitchFamily="66" charset="0"/>
              </a:rPr>
              <a:t>nd</a:t>
            </a:r>
          </a:p>
          <a:p>
            <a:pPr algn="ctr" eaLnBrk="1" hangingPunct="1">
              <a:spcBef>
                <a:spcPct val="50000"/>
              </a:spcBef>
            </a:pPr>
            <a:endParaRPr lang="sv-SE" sz="3200" b="1" i="1" dirty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sz="3200" b="1" i="1" dirty="0" smtClean="0">
                <a:solidFill>
                  <a:srgbClr val="333399"/>
                </a:solidFill>
                <a:latin typeface="Comic Sans MS" pitchFamily="66" charset="0"/>
              </a:rPr>
              <a:t>WGE and EMEP</a:t>
            </a:r>
            <a:endParaRPr lang="sv-SE" sz="1800" b="1" i="1" dirty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sv-SE" sz="1800" b="1" i="1" dirty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1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187624" y="2036763"/>
            <a:ext cx="676875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Conventions cooperation</a:t>
            </a:r>
            <a:endParaRPr lang="sv-SE" sz="2800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Greater visibility</a:t>
            </a:r>
            <a:r>
              <a:rPr lang="sv-SE" sz="3200" b="1" i="1" dirty="0" smtClean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of CLRTAP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WHO, UNEP, UNFCC, CBD, AMAP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>
                <a:solidFill>
                  <a:srgbClr val="333399"/>
                </a:solidFill>
                <a:latin typeface="Comic Sans MS" pitchFamily="66" charset="0"/>
              </a:rPr>
              <a:t>n</a:t>
            </a: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ow included also black carbon and methane</a:t>
            </a:r>
            <a:endParaRPr lang="sv-SE" b="1" i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0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43608" y="1412776"/>
            <a:ext cx="6984776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2800" b="1" i="1" dirty="0" smtClean="0">
                <a:solidFill>
                  <a:srgbClr val="333399"/>
                </a:solidFill>
                <a:latin typeface="Comic Sans MS" pitchFamily="66" charset="0"/>
              </a:rPr>
              <a:t>Chair and Bureau members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Reelection of Peringe Greenfelt</a:t>
            </a:r>
          </a:p>
          <a:p>
            <a:pPr algn="ctr" eaLnBrk="1" hangingPunct="1">
              <a:spcBef>
                <a:spcPct val="50000"/>
              </a:spcBef>
            </a:pPr>
            <a:endParaRPr lang="sv-SE" b="1" i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sv-SE" b="1" i="1" dirty="0">
                <a:solidFill>
                  <a:srgbClr val="333399"/>
                </a:solidFill>
                <a:latin typeface="Comic Sans MS" pitchFamily="66" charset="0"/>
              </a:rPr>
              <a:t>v</a:t>
            </a:r>
            <a:r>
              <a:rPr lang="sv-SE" b="1" i="1" dirty="0" smtClean="0">
                <a:solidFill>
                  <a:srgbClr val="333399"/>
                </a:solidFill>
                <a:latin typeface="Comic Sans MS" pitchFamily="66" charset="0"/>
              </a:rPr>
              <a:t>ice chairs: Mr. Jesper Bak, Ms. Gudrun Schuetze, Ms. Sonja Vidic, Ms. Sabine Augustin, Mr. Thomas Dirmböck, Mr. Nebojsa Redzic and Ms. Isaura Rabago</a:t>
            </a:r>
            <a:endParaRPr lang="sv-SE" b="1" i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pic>
        <p:nvPicPr>
          <p:cNvPr id="14340" name="Picture 9" descr="lrtap_cmy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8913"/>
            <a:ext cx="2546350" cy="754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778250" y="6308724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800" i="1" dirty="0" smtClean="0">
                <a:solidFill>
                  <a:srgbClr val="336600"/>
                </a:solidFill>
                <a:latin typeface="Comic Sans MS" pitchFamily="66" charset="0"/>
              </a:rPr>
              <a:t>ICP IM and Waters TF, Asker, May 2016</a:t>
            </a:r>
            <a:endParaRPr lang="sv-SE" sz="1800" i="1" dirty="0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5618"/>
            <a:ext cx="480377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1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m presentation">
  <a:themeElements>
    <a:clrScheme name="To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394</Words>
  <Application>Microsoft Office PowerPoint</Application>
  <PresentationFormat>On-screen Show (4:3)</PresentationFormat>
  <Paragraphs>78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Tom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Lars Lundin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Lundin</dc:creator>
  <cp:lastModifiedBy>Lars Lundin</cp:lastModifiedBy>
  <cp:revision>299</cp:revision>
  <dcterms:created xsi:type="dcterms:W3CDTF">2007-05-03T12:05:41Z</dcterms:created>
  <dcterms:modified xsi:type="dcterms:W3CDTF">2016-05-12T09:06:31Z</dcterms:modified>
</cp:coreProperties>
</file>